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  <p:sldMasterId id="2147483662" r:id="rId2"/>
  </p:sldMasterIdLst>
  <p:notesMasterIdLst>
    <p:notesMasterId r:id="rId32"/>
  </p:notesMasterIdLst>
  <p:sldIdLst>
    <p:sldId id="256" r:id="rId3"/>
    <p:sldId id="273" r:id="rId4"/>
    <p:sldId id="274" r:id="rId5"/>
    <p:sldId id="275" r:id="rId6"/>
    <p:sldId id="276" r:id="rId7"/>
    <p:sldId id="277" r:id="rId8"/>
    <p:sldId id="272" r:id="rId9"/>
    <p:sldId id="287" r:id="rId10"/>
    <p:sldId id="296" r:id="rId11"/>
    <p:sldId id="297" r:id="rId12"/>
    <p:sldId id="280" r:id="rId13"/>
    <p:sldId id="292" r:id="rId14"/>
    <p:sldId id="263" r:id="rId15"/>
    <p:sldId id="288" r:id="rId16"/>
    <p:sldId id="289" r:id="rId17"/>
    <p:sldId id="290" r:id="rId18"/>
    <p:sldId id="291" r:id="rId19"/>
    <p:sldId id="281" r:id="rId20"/>
    <p:sldId id="283" r:id="rId21"/>
    <p:sldId id="286" r:id="rId22"/>
    <p:sldId id="284" r:id="rId23"/>
    <p:sldId id="285" r:id="rId24"/>
    <p:sldId id="301" r:id="rId25"/>
    <p:sldId id="300" r:id="rId26"/>
    <p:sldId id="299" r:id="rId27"/>
    <p:sldId id="293" r:id="rId28"/>
    <p:sldId id="278" r:id="rId29"/>
    <p:sldId id="279" r:id="rId30"/>
    <p:sldId id="266" r:id="rId31"/>
  </p:sldIdLst>
  <p:sldSz cx="12192000" cy="6858000"/>
  <p:notesSz cx="6858000" cy="9144000"/>
  <p:embeddedFontLst>
    <p:embeddedFont>
      <p:font typeface="Alfarn" panose="00000800000000000000" charset="0"/>
      <p:bold r:id="rId33"/>
    </p:embeddedFont>
    <p:embeddedFont>
      <p:font typeface="Calibri" panose="020F0502020204030204" pitchFamily="34" charset="0"/>
      <p:regular r:id="rId34"/>
      <p:bold r:id="rId35"/>
      <p:italic r:id="rId36"/>
      <p:boldItalic r:id="rId37"/>
    </p:embeddedFont>
    <p:embeddedFont>
      <p:font typeface="CarlMarx" panose="020B0604020202020204" charset="0"/>
      <p:regular r:id="rId38"/>
      <p:bold r:id="rId39"/>
    </p:embeddedFont>
    <p:embeddedFont>
      <p:font typeface="Consolas" panose="020B0609020204030204" pitchFamily="49" charset="0"/>
      <p:regular r:id="rId40"/>
      <p:bold r:id="rId41"/>
      <p:italic r:id="rId42"/>
      <p:boldItalic r:id="rId43"/>
    </p:embeddedFont>
    <p:embeddedFont>
      <p:font typeface="Segoe UI" panose="020B0502040204020203" pitchFamily="34" charset="0"/>
      <p:regular r:id="rId44"/>
      <p:bold r:id="rId45"/>
      <p:italic r:id="rId46"/>
      <p:boldItalic r:id="rId47"/>
    </p:embeddedFont>
    <p:embeddedFont>
      <p:font typeface="Stencil" panose="040409050D0802020404" pitchFamily="82" charset="0"/>
      <p:regular r:id="rId4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D49"/>
    <a:srgbClr val="B3B9B5"/>
    <a:srgbClr val="FF64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97" autoAdjust="0"/>
    <p:restoredTop sz="83530" autoAdjust="0"/>
  </p:normalViewPr>
  <p:slideViewPr>
    <p:cSldViewPr snapToGrid="0">
      <p:cViewPr varScale="1">
        <p:scale>
          <a:sx n="53" d="100"/>
          <a:sy n="53" d="100"/>
        </p:scale>
        <p:origin x="1140" y="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7.fntdata"/><Relationship Id="rId21" Type="http://schemas.openxmlformats.org/officeDocument/2006/relationships/slide" Target="slides/slide19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47" Type="http://schemas.openxmlformats.org/officeDocument/2006/relationships/font" Target="fonts/font15.fntdata"/><Relationship Id="rId50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font" Target="fonts/font13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4.fntdata"/><Relationship Id="rId49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font" Target="fonts/font12.fntdata"/><Relationship Id="rId52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font" Target="fonts/font3.fntdata"/><Relationship Id="rId43" Type="http://schemas.openxmlformats.org/officeDocument/2006/relationships/font" Target="fonts/font11.fntdata"/><Relationship Id="rId48" Type="http://schemas.openxmlformats.org/officeDocument/2006/relationships/font" Target="fonts/font16.fntdata"/><Relationship Id="rId8" Type="http://schemas.openxmlformats.org/officeDocument/2006/relationships/slide" Target="slides/slide6.xml"/><Relationship Id="rId51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font" Target="fonts/font14.fntdata"/><Relationship Id="rId20" Type="http://schemas.openxmlformats.org/officeDocument/2006/relationships/slide" Target="slides/slide18.xml"/><Relationship Id="rId41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49B142-3CF2-45A6-97F6-67C102C3FE96}" type="datetimeFigureOut">
              <a:rPr lang="en-US" smtClean="0"/>
              <a:t>6/5/2019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C819DE-7AE7-43B1-9EB8-0F6CA26EC4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2201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C819DE-7AE7-43B1-9EB8-0F6CA26EC42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3990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C819DE-7AE7-43B1-9EB8-0F6CA26EC42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2110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C819DE-7AE7-43B1-9EB8-0F6CA26EC42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7792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C819DE-7AE7-43B1-9EB8-0F6CA26EC42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5160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C819DE-7AE7-43B1-9EB8-0F6CA26EC42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9215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C819DE-7AE7-43B1-9EB8-0F6CA26EC42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3002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C819DE-7AE7-43B1-9EB8-0F6CA26EC42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6847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C819DE-7AE7-43B1-9EB8-0F6CA26EC42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0237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C819DE-7AE7-43B1-9EB8-0F6CA26EC42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2942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C819DE-7AE7-43B1-9EB8-0F6CA26EC42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082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C819DE-7AE7-43B1-9EB8-0F6CA26EC42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5014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C819DE-7AE7-43B1-9EB8-0F6CA26EC42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1985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C819DE-7AE7-43B1-9EB8-0F6CA26EC42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4898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hyperlink" Target="https://my.eventraft.com/psconfeu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B320F4-D41C-46F3-9582-C94D2D3E63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4D3C5D9-9676-4F83-BAF7-1D3C4446F4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19833C-9F80-4BEB-A53A-D578A4A400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@ravikanth</a:t>
            </a:r>
          </a:p>
        </p:txBody>
      </p:sp>
    </p:spTree>
    <p:extLst>
      <p:ext uri="{BB962C8B-B14F-4D97-AF65-F5344CB8AC3E}">
        <p14:creationId xmlns:p14="http://schemas.microsoft.com/office/powerpoint/2010/main" val="22794272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14802-CBA9-4AC7-ACFD-23F9CBE53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4A5631-2913-4D3F-BD4E-AB5A08368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@ravikanth</a:t>
            </a:r>
          </a:p>
        </p:txBody>
      </p:sp>
    </p:spTree>
    <p:extLst>
      <p:ext uri="{BB962C8B-B14F-4D97-AF65-F5344CB8AC3E}">
        <p14:creationId xmlns:p14="http://schemas.microsoft.com/office/powerpoint/2010/main" val="29780769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E97E4B9-E7F8-42A5-AB77-855B39011A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@ravikanth</a:t>
            </a:r>
          </a:p>
        </p:txBody>
      </p:sp>
    </p:spTree>
    <p:extLst>
      <p:ext uri="{BB962C8B-B14F-4D97-AF65-F5344CB8AC3E}">
        <p14:creationId xmlns:p14="http://schemas.microsoft.com/office/powerpoint/2010/main" val="37918389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 without 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88C5F8-FA7D-49E0-B4CA-287538AD9C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AAA87E-410C-409B-B582-36CB5057A7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B17A13-34CE-4E76-A89E-55BE3BDBB9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F0FE8F-5FF0-4A4F-B233-7BC54741A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@ravikanth</a:t>
            </a:r>
          </a:p>
        </p:txBody>
      </p:sp>
    </p:spTree>
    <p:extLst>
      <p:ext uri="{BB962C8B-B14F-4D97-AF65-F5344CB8AC3E}">
        <p14:creationId xmlns:p14="http://schemas.microsoft.com/office/powerpoint/2010/main" val="5946054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 with 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88C5F8-FA7D-49E0-B4CA-287538AD9C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AAA87E-410C-409B-B582-36CB5057A7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B17A13-34CE-4E76-A89E-55BE3BDBB9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F0FE8F-5FF0-4A4F-B233-7BC54741A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@ravikanth</a:t>
            </a:r>
          </a:p>
        </p:txBody>
      </p:sp>
    </p:spTree>
    <p:extLst>
      <p:ext uri="{BB962C8B-B14F-4D97-AF65-F5344CB8AC3E}">
        <p14:creationId xmlns:p14="http://schemas.microsoft.com/office/powerpoint/2010/main" val="24664821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23488-53E4-4A31-BC0A-B4DE54836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BD6A40E-7D33-4407-B2B1-93FF1489F94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12C0E5-2390-4470-BE85-BD80DCC85E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1D90B1-A7DE-481C-B95D-EFF413644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@ravikanth</a:t>
            </a:r>
          </a:p>
        </p:txBody>
      </p:sp>
    </p:spTree>
    <p:extLst>
      <p:ext uri="{BB962C8B-B14F-4D97-AF65-F5344CB8AC3E}">
        <p14:creationId xmlns:p14="http://schemas.microsoft.com/office/powerpoint/2010/main" val="3928276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rst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7DE6A-E5D0-4047-B66C-C943AADC6C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2976" y="2349280"/>
            <a:ext cx="9293024" cy="2387600"/>
          </a:xfrm>
        </p:spPr>
        <p:txBody>
          <a:bodyPr anchor="t">
            <a:normAutofit/>
          </a:bodyPr>
          <a:lstStyle>
            <a:lvl1pPr algn="l">
              <a:defRPr sz="7200">
                <a:solidFill>
                  <a:srgbClr val="004D49"/>
                </a:solidFill>
                <a:latin typeface="CarlMarx" panose="00000500000000000000" pitchFamily="50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9E8C50-F4A3-4249-AD21-50FE07579A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2976" y="4826643"/>
            <a:ext cx="9293024" cy="1290317"/>
          </a:xfrm>
        </p:spPr>
        <p:txBody>
          <a:bodyPr anchor="t"/>
          <a:lstStyle>
            <a:lvl1pPr marL="0" indent="0" algn="l">
              <a:buNone/>
              <a:defRPr sz="2400">
                <a:latin typeface="Alfarn" panose="000008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13B8568-656C-45B0-A651-CBC19CB11BF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0990" y="5200139"/>
            <a:ext cx="1528034" cy="916821"/>
          </a:xfrm>
          <a:prstGeom prst="rect">
            <a:avLst/>
          </a:prstGeom>
          <a:effectLst/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D13B3D4-8CC1-4FC6-BC89-04C113E0C317}"/>
              </a:ext>
            </a:extLst>
          </p:cNvPr>
          <p:cNvSpPr txBox="1"/>
          <p:nvPr userDrawn="1"/>
        </p:nvSpPr>
        <p:spPr>
          <a:xfrm>
            <a:off x="10277296" y="4413714"/>
            <a:ext cx="10754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R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Platinum </a:t>
            </a:r>
          </a:p>
          <a:p>
            <a:pPr algn="ctr"/>
            <a:r>
              <a:rPr lang="sr-Latn-R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Sponsor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1C6EB0C-7AFE-4688-8578-B41CB4AAAA00}"/>
              </a:ext>
            </a:extLst>
          </p:cNvPr>
          <p:cNvSpPr txBox="1"/>
          <p:nvPr userDrawn="1"/>
        </p:nvSpPr>
        <p:spPr>
          <a:xfrm>
            <a:off x="8425597" y="486136"/>
            <a:ext cx="3153427" cy="14260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sr-Latn-RS" sz="2000" dirty="0">
                <a:latin typeface="CarlMarx" panose="00000500000000000000" pitchFamily="50" charset="0"/>
              </a:rPr>
              <a:t>PowerShell Conference Europe 2019</a:t>
            </a:r>
          </a:p>
          <a:p>
            <a:pPr algn="r">
              <a:lnSpc>
                <a:spcPct val="150000"/>
              </a:lnSpc>
            </a:pPr>
            <a:r>
              <a:rPr lang="sr-Latn-RS" sz="2000" dirty="0">
                <a:latin typeface="CarlMarx" panose="00000500000000000000" pitchFamily="50" charset="0"/>
              </a:rPr>
              <a:t>Hannover, Germany</a:t>
            </a:r>
          </a:p>
          <a:p>
            <a:pPr algn="r">
              <a:lnSpc>
                <a:spcPct val="150000"/>
              </a:lnSpc>
            </a:pPr>
            <a:r>
              <a:rPr lang="sr-Latn-RS" sz="2000" dirty="0">
                <a:latin typeface="CarlMarx" panose="00000500000000000000" pitchFamily="50" charset="0"/>
              </a:rPr>
              <a:t>June 4-7, 2019</a:t>
            </a:r>
            <a:endParaRPr lang="en-US" sz="2000" dirty="0">
              <a:latin typeface="CarlMarx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35724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4D3C5D9-9676-4F83-BAF7-1D3C4446F4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4481" y="3194613"/>
            <a:ext cx="9973519" cy="2541023"/>
          </a:xfrm>
        </p:spPr>
        <p:txBody>
          <a:bodyPr>
            <a:normAutofit/>
          </a:bodyPr>
          <a:lstStyle>
            <a:lvl1pPr marL="0" indent="0" algn="l">
              <a:buNone/>
              <a:defRPr sz="4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19833C-9F80-4BEB-A53A-D578A4A400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@ravikanth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1E754EF-461B-4C50-AD2B-C1FDA492777C}"/>
              </a:ext>
            </a:extLst>
          </p:cNvPr>
          <p:cNvSpPr/>
          <p:nvPr userDrawn="1"/>
        </p:nvSpPr>
        <p:spPr>
          <a:xfrm>
            <a:off x="8889357" y="6327085"/>
            <a:ext cx="393539" cy="393539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BE0DFE-903B-4CA9-A54D-06DB258379F6}"/>
              </a:ext>
            </a:extLst>
          </p:cNvPr>
          <p:cNvSpPr txBox="1"/>
          <p:nvPr userDrawn="1"/>
        </p:nvSpPr>
        <p:spPr>
          <a:xfrm>
            <a:off x="694481" y="1608881"/>
            <a:ext cx="186301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RS" sz="7200" b="1" dirty="0">
                <a:solidFill>
                  <a:srgbClr val="004D49"/>
                </a:solidFill>
                <a:latin typeface="CarlMarx" panose="00000500000000000000" pitchFamily="50" charset="0"/>
                <a:cs typeface="Segoe UI" panose="020B0502040204020203" pitchFamily="34" charset="0"/>
              </a:rPr>
              <a:t>DEMO</a:t>
            </a:r>
            <a:endParaRPr lang="en-US" sz="7200" b="1" dirty="0">
              <a:solidFill>
                <a:srgbClr val="004D49"/>
              </a:solidFill>
              <a:latin typeface="CarlMarx" panose="00000500000000000000" pitchFamily="50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531590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19833C-9F80-4BEB-A53A-D578A4A400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@ravikanth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1E754EF-461B-4C50-AD2B-C1FDA492777C}"/>
              </a:ext>
            </a:extLst>
          </p:cNvPr>
          <p:cNvSpPr/>
          <p:nvPr userDrawn="1"/>
        </p:nvSpPr>
        <p:spPr>
          <a:xfrm>
            <a:off x="8889357" y="6327085"/>
            <a:ext cx="393539" cy="393539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1ACB57-6530-4BE3-9C11-613815EB17BC}"/>
              </a:ext>
            </a:extLst>
          </p:cNvPr>
          <p:cNvSpPr txBox="1"/>
          <p:nvPr userDrawn="1"/>
        </p:nvSpPr>
        <p:spPr>
          <a:xfrm>
            <a:off x="3870070" y="2309951"/>
            <a:ext cx="445186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RS" sz="9600" b="1" dirty="0">
                <a:solidFill>
                  <a:srgbClr val="004D49"/>
                </a:solidFill>
                <a:latin typeface="CarlMarx" panose="00000500000000000000" pitchFamily="50" charset="0"/>
                <a:cs typeface="Segoe UI" panose="020B0502040204020203" pitchFamily="34" charset="0"/>
              </a:rPr>
              <a:t>Questions?</a:t>
            </a:r>
            <a:endParaRPr lang="en-US" sz="9600" b="1" dirty="0">
              <a:solidFill>
                <a:srgbClr val="004D49"/>
              </a:solidFill>
              <a:latin typeface="CarlMarx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0DCE37D-92FA-4B35-BC4E-B21F63E3AFA9}"/>
              </a:ext>
            </a:extLst>
          </p:cNvPr>
          <p:cNvSpPr txBox="1"/>
          <p:nvPr userDrawn="1"/>
        </p:nvSpPr>
        <p:spPr>
          <a:xfrm>
            <a:off x="2790993" y="4600276"/>
            <a:ext cx="661001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Use the conference app to vote for this session:</a:t>
            </a:r>
          </a:p>
          <a:p>
            <a:pPr algn="ctr"/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  <a:hlinkClick r:id="rId3"/>
              </a:rPr>
              <a:t>https://my.eventraft.com/psconfeu</a:t>
            </a:r>
            <a:endParaRPr lang="en-US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037201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s and dem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19833C-9F80-4BEB-A53A-D578A4A400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@ravikanth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1E754EF-461B-4C50-AD2B-C1FDA492777C}"/>
              </a:ext>
            </a:extLst>
          </p:cNvPr>
          <p:cNvSpPr/>
          <p:nvPr userDrawn="1"/>
        </p:nvSpPr>
        <p:spPr>
          <a:xfrm>
            <a:off x="8889357" y="6327085"/>
            <a:ext cx="393539" cy="393539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1ACB57-6530-4BE3-9C11-613815EB17BC}"/>
              </a:ext>
            </a:extLst>
          </p:cNvPr>
          <p:cNvSpPr txBox="1"/>
          <p:nvPr userDrawn="1"/>
        </p:nvSpPr>
        <p:spPr>
          <a:xfrm>
            <a:off x="2011388" y="2309951"/>
            <a:ext cx="816922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>
                <a:solidFill>
                  <a:srgbClr val="004D49"/>
                </a:solidFill>
                <a:latin typeface="CarlMarx" panose="00000500000000000000" pitchFamily="50" charset="0"/>
                <a:cs typeface="Segoe UI" panose="020B0502040204020203" pitchFamily="34" charset="0"/>
              </a:rPr>
              <a:t>Slides and demo code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0DCE37D-92FA-4B35-BC4E-B21F63E3AFA9}"/>
              </a:ext>
            </a:extLst>
          </p:cNvPr>
          <p:cNvSpPr txBox="1"/>
          <p:nvPr userDrawn="1"/>
        </p:nvSpPr>
        <p:spPr>
          <a:xfrm>
            <a:off x="1243550" y="4600276"/>
            <a:ext cx="970490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Start-Process</a:t>
            </a:r>
            <a:r>
              <a:rPr lang="en-US" sz="2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80"/>
                </a:solidFill>
                <a:latin typeface="Consolas" panose="020B0609020204030204" pitchFamily="49" charset="0"/>
              </a:rPr>
              <a:t>-</a:t>
            </a:r>
            <a:r>
              <a:rPr lang="en-US" sz="2400" dirty="0" err="1">
                <a:solidFill>
                  <a:srgbClr val="000080"/>
                </a:solidFill>
                <a:latin typeface="Consolas" panose="020B0609020204030204" pitchFamily="49" charset="0"/>
              </a:rPr>
              <a:t>FilePath</a:t>
            </a:r>
            <a:r>
              <a:rPr lang="en-US" sz="2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https://github.com/psconfeu/2019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81808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90FD8-1326-4A4F-87B6-EBE0889C7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C7F8FE-1538-442B-83CD-90D117DDD9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FE425A-D41A-41F5-8424-1B1F383176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@ravikanth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83768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90FD8-1326-4A4F-87B6-EBE0889C7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C7F8FE-1538-442B-83CD-90D117DDD9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FE425A-D41A-41F5-8424-1B1F383176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@ravikanth</a:t>
            </a:r>
          </a:p>
        </p:txBody>
      </p:sp>
    </p:spTree>
    <p:extLst>
      <p:ext uri="{BB962C8B-B14F-4D97-AF65-F5344CB8AC3E}">
        <p14:creationId xmlns:p14="http://schemas.microsoft.com/office/powerpoint/2010/main" val="8149830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712D79-FB75-4E13-A379-59BB07334E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0"/>
            <a:ext cx="12192000" cy="68580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  <a:latin typeface="Consolas" panose="020B0609020204030204" pitchFamily="49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2501339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F03E1-C14B-4989-99D8-D0A96E3C32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712D79-FB75-4E13-A379-59BB07334E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01932C-5986-46DA-AF53-E9CA7C375A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@ravikanth</a:t>
            </a:r>
          </a:p>
        </p:txBody>
      </p:sp>
    </p:spTree>
    <p:extLst>
      <p:ext uri="{BB962C8B-B14F-4D97-AF65-F5344CB8AC3E}">
        <p14:creationId xmlns:p14="http://schemas.microsoft.com/office/powerpoint/2010/main" val="40733675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without 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04E4B-FF11-4A36-9627-0AAB48872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6CDB03-2E67-470F-9D63-67094F32D6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FF0660-D7AC-4C49-8907-DFB84E5C82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DDB5A4-0630-4B40-B488-9A976EC8A1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@ravikanth</a:t>
            </a:r>
          </a:p>
        </p:txBody>
      </p:sp>
    </p:spTree>
    <p:extLst>
      <p:ext uri="{BB962C8B-B14F-4D97-AF65-F5344CB8AC3E}">
        <p14:creationId xmlns:p14="http://schemas.microsoft.com/office/powerpoint/2010/main" val="21814038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with 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04E4B-FF11-4A36-9627-0AAB48872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6CDB03-2E67-470F-9D63-67094F32D6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FF0660-D7AC-4C49-8907-DFB84E5C82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DDB5A4-0630-4B40-B488-9A976EC8A1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@ravikanth</a:t>
            </a:r>
          </a:p>
        </p:txBody>
      </p:sp>
    </p:spTree>
    <p:extLst>
      <p:ext uri="{BB962C8B-B14F-4D97-AF65-F5344CB8AC3E}">
        <p14:creationId xmlns:p14="http://schemas.microsoft.com/office/powerpoint/2010/main" val="42044141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 without 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B5EFB9-8E36-4671-A151-3CE666AE07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028DAC-E36D-4E77-A308-72BCE66FC7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9FE864-6B32-4AD3-80FE-67F8E6BF77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A92C74A-E752-499E-9FBC-B8FAA736018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CCE6938-B95C-4603-A4BA-8F1431405AF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7FE6799-84CA-48BE-BE54-3AB979BDA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@ravikanth</a:t>
            </a:r>
          </a:p>
        </p:txBody>
      </p:sp>
    </p:spTree>
    <p:extLst>
      <p:ext uri="{BB962C8B-B14F-4D97-AF65-F5344CB8AC3E}">
        <p14:creationId xmlns:p14="http://schemas.microsoft.com/office/powerpoint/2010/main" val="41988922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 with 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B5EFB9-8E36-4671-A151-3CE666AE07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028DAC-E36D-4E77-A308-72BCE66FC7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9FE864-6B32-4AD3-80FE-67F8E6BF77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A92C74A-E752-499E-9FBC-B8FAA736018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CCE6938-B95C-4603-A4BA-8F1431405AF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7FE6799-84CA-48BE-BE54-3AB979BDA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@ravikanth</a:t>
            </a:r>
          </a:p>
        </p:txBody>
      </p:sp>
    </p:spTree>
    <p:extLst>
      <p:ext uri="{BB962C8B-B14F-4D97-AF65-F5344CB8AC3E}">
        <p14:creationId xmlns:p14="http://schemas.microsoft.com/office/powerpoint/2010/main" val="5628960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.pn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7B2A21-7B75-4635-AD98-A0A37BEB67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07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D6A2AB-3439-42BF-A097-0201EC7493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423686"/>
            <a:ext cx="10515600" cy="4753277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9EED68-B9A3-4F77-9B03-8E7085C004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178724" y="6327085"/>
            <a:ext cx="21750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@ravikanth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7C98041-6681-45A5-AEB0-419EF10F1958}"/>
              </a:ext>
            </a:extLst>
          </p:cNvPr>
          <p:cNvSpPr/>
          <p:nvPr userDrawn="1"/>
        </p:nvSpPr>
        <p:spPr>
          <a:xfrm>
            <a:off x="8889357" y="6327085"/>
            <a:ext cx="393539" cy="393539"/>
          </a:xfrm>
          <a:prstGeom prst="rect">
            <a:avLst/>
          </a:prstGeom>
          <a:blipFill>
            <a:blip r:embed="rId1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7906A78-65EE-4222-B502-834EDD88B1E2}"/>
              </a:ext>
            </a:extLst>
          </p:cNvPr>
          <p:cNvSpPr/>
          <p:nvPr userDrawn="1"/>
        </p:nvSpPr>
        <p:spPr>
          <a:xfrm>
            <a:off x="103207" y="5522993"/>
            <a:ext cx="1307939" cy="1307939"/>
          </a:xfrm>
          <a:prstGeom prst="rect">
            <a:avLst/>
          </a:prstGeom>
          <a:blipFill>
            <a:blip r:embed="rId17">
              <a:alphaModFix amt="65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3772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50" r:id="rId2"/>
    <p:sldLayoutId id="2147483658" r:id="rId3"/>
    <p:sldLayoutId id="2147483667" r:id="rId4"/>
    <p:sldLayoutId id="2147483651" r:id="rId5"/>
    <p:sldLayoutId id="2147483652" r:id="rId6"/>
    <p:sldLayoutId id="2147483659" r:id="rId7"/>
    <p:sldLayoutId id="2147483653" r:id="rId8"/>
    <p:sldLayoutId id="2147483660" r:id="rId9"/>
    <p:sldLayoutId id="2147483654" r:id="rId10"/>
    <p:sldLayoutId id="2147483655" r:id="rId11"/>
    <p:sldLayoutId id="2147483656" r:id="rId12"/>
    <p:sldLayoutId id="2147483661" r:id="rId13"/>
    <p:sldLayoutId id="2147483657" r:id="rId14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004D49"/>
          </a:solidFill>
          <a:latin typeface="Segoe UI" panose="020B0502040204020203" pitchFamily="34" charset="0"/>
          <a:ea typeface="+mj-ea"/>
          <a:cs typeface="Segoe UI" panose="020B050204020402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44DF8A2-F171-4CC9-847D-D11B74B76C13}"/>
              </a:ext>
            </a:extLst>
          </p:cNvPr>
          <p:cNvSpPr/>
          <p:nvPr userDrawn="1"/>
        </p:nvSpPr>
        <p:spPr>
          <a:xfrm rot="20845192">
            <a:off x="2038965" y="-4610010"/>
            <a:ext cx="13293388" cy="12491330"/>
          </a:xfrm>
          <a:custGeom>
            <a:avLst/>
            <a:gdLst>
              <a:gd name="connsiteX0" fmla="*/ 0 w 13293388"/>
              <a:gd name="connsiteY0" fmla="*/ 11567827 h 12491330"/>
              <a:gd name="connsiteX1" fmla="*/ 4138256 w 13293388"/>
              <a:gd name="connsiteY1" fmla="*/ 12491330 h 12491330"/>
              <a:gd name="connsiteX2" fmla="*/ 0 w 13293388"/>
              <a:gd name="connsiteY2" fmla="*/ 12491330 h 12491330"/>
              <a:gd name="connsiteX3" fmla="*/ 0 w 13293388"/>
              <a:gd name="connsiteY3" fmla="*/ 3086484 h 12491330"/>
              <a:gd name="connsiteX4" fmla="*/ 10425109 w 13293388"/>
              <a:gd name="connsiteY4" fmla="*/ 5412977 h 12491330"/>
              <a:gd name="connsiteX5" fmla="*/ 8931404 w 13293388"/>
              <a:gd name="connsiteY5" fmla="*/ 12106332 h 12491330"/>
              <a:gd name="connsiteX6" fmla="*/ 0 w 13293388"/>
              <a:gd name="connsiteY6" fmla="*/ 10113178 h 12491330"/>
              <a:gd name="connsiteX7" fmla="*/ 13293388 w 13293388"/>
              <a:gd name="connsiteY7" fmla="*/ 0 h 12491330"/>
              <a:gd name="connsiteX8" fmla="*/ 13293387 w 13293388"/>
              <a:gd name="connsiteY8" fmla="*/ 612517 h 12491330"/>
              <a:gd name="connsiteX9" fmla="*/ 10548675 w 13293388"/>
              <a:gd name="connsiteY9" fmla="*/ 0 h 12491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293388" h="12491330">
                <a:moveTo>
                  <a:pt x="0" y="11567827"/>
                </a:moveTo>
                <a:lnTo>
                  <a:pt x="4138256" y="12491330"/>
                </a:lnTo>
                <a:lnTo>
                  <a:pt x="0" y="12491330"/>
                </a:lnTo>
                <a:close/>
                <a:moveTo>
                  <a:pt x="0" y="3086484"/>
                </a:moveTo>
                <a:lnTo>
                  <a:pt x="10425109" y="5412977"/>
                </a:lnTo>
                <a:lnTo>
                  <a:pt x="8931404" y="12106332"/>
                </a:lnTo>
                <a:lnTo>
                  <a:pt x="0" y="10113178"/>
                </a:lnTo>
                <a:close/>
                <a:moveTo>
                  <a:pt x="13293388" y="0"/>
                </a:moveTo>
                <a:lnTo>
                  <a:pt x="13293387" y="612517"/>
                </a:lnTo>
                <a:lnTo>
                  <a:pt x="10548675" y="0"/>
                </a:lnTo>
                <a:close/>
              </a:path>
            </a:pathLst>
          </a:custGeom>
          <a:blipFill dpi="0" rotWithShape="1">
            <a:blip r:embed="rId6">
              <a:alphaModFix amt="2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C17996D-8589-4714-9820-F726F7BE04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FD80F5-3F6B-46BE-8FFC-A8BDCC7F73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BBA52D-4171-4F2E-80C8-CE60ACEB96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180576" y="6327648"/>
            <a:ext cx="21762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@ravikanth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1434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66" r:id="rId3"/>
    <p:sldLayoutId id="2147483670" r:id="rId4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004D49"/>
          </a:solidFill>
          <a:latin typeface="Segoe UI" panose="020B0502040204020203" pitchFamily="34" charset="0"/>
          <a:ea typeface="+mj-ea"/>
          <a:cs typeface="Segoe UI" panose="020B0502040204020203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4" Type="http://schemas.openxmlformats.org/officeDocument/2006/relationships/hyperlink" Target="http://aka.ms/PSGitHubBI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.png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vexx32/PSKoans" TargetMode="External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finke/ImportExcel" TargetMode="External"/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tephanevg/PSHTML" TargetMode="External"/><Relationship Id="rId2" Type="http://schemas.openxmlformats.org/officeDocument/2006/relationships/hyperlink" Target="https://github.com/PowerShell/Polaris" TargetMode="External"/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KevinMarquette/PSGraph" TargetMode="External"/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ironmansoftware/universal-dashboard" TargetMode="External"/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devblogs.microsoft.com/powershell/dsc-resource-kit-community-call/" TargetMode="External"/><Relationship Id="rId7" Type="http://schemas.openxmlformats.org/officeDocument/2006/relationships/hyperlink" Target="https://github.com/powershell" TargetMode="External"/><Relationship Id="rId2" Type="http://schemas.openxmlformats.org/officeDocument/2006/relationships/hyperlink" Target="https://devblogs.microsoft.com/powershell/regular-cadence-for-powershell-core-community-call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witter.com/search?q=#PowerShell&amp;src=hash" TargetMode="External"/><Relationship Id="rId5" Type="http://schemas.openxmlformats.org/officeDocument/2006/relationships/hyperlink" Target="http://www.reddit.com/r/powershell" TargetMode="External"/><Relationship Id="rId4" Type="http://schemas.openxmlformats.org/officeDocument/2006/relationships/hyperlink" Target="http://slack.poshcode.org/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FDF63C0-7899-484C-A4D0-4E094D7D851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We trust in the Community!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DA3D2870-C39A-437F-AE7C-28D23BA6E53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Ravikanth chaganti</a:t>
            </a:r>
          </a:p>
        </p:txBody>
      </p:sp>
    </p:spTree>
    <p:extLst>
      <p:ext uri="{BB962C8B-B14F-4D97-AF65-F5344CB8AC3E}">
        <p14:creationId xmlns:p14="http://schemas.microsoft.com/office/powerpoint/2010/main" val="5738523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A9FDB0-CDF1-4613-89F6-72EF840B4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178724" y="6327085"/>
            <a:ext cx="2175075" cy="365125"/>
          </a:xfrm>
        </p:spPr>
        <p:txBody>
          <a:bodyPr/>
          <a:lstStyle/>
          <a:p>
            <a:r>
              <a:rPr lang="en-US"/>
              <a:t>@ravikanth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9146511-5227-4F04-9537-2833AD56F0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0769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7" name="Picture 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AEB4D90D-2966-4270-95EC-4DA090F917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923" y="1568354"/>
            <a:ext cx="10770154" cy="3721291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E37DEE47-0BC8-42A2-81F7-7122FEDF704B}"/>
              </a:ext>
            </a:extLst>
          </p:cNvPr>
          <p:cNvSpPr/>
          <p:nvPr/>
        </p:nvSpPr>
        <p:spPr>
          <a:xfrm>
            <a:off x="710923" y="3741821"/>
            <a:ext cx="1406635" cy="1335505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784F786-B762-4086-979A-09DD32643417}"/>
              </a:ext>
            </a:extLst>
          </p:cNvPr>
          <p:cNvSpPr/>
          <p:nvPr/>
        </p:nvSpPr>
        <p:spPr>
          <a:xfrm>
            <a:off x="8686800" y="2625634"/>
            <a:ext cx="1267097" cy="1116187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EDB94C6-36AD-4F66-8F94-369793ED89F0}"/>
              </a:ext>
            </a:extLst>
          </p:cNvPr>
          <p:cNvSpPr txBox="1"/>
          <p:nvPr/>
        </p:nvSpPr>
        <p:spPr>
          <a:xfrm>
            <a:off x="7617061" y="2203174"/>
            <a:ext cx="34065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PowerShell Open Sourced</a:t>
            </a:r>
          </a:p>
        </p:txBody>
      </p:sp>
    </p:spTree>
    <p:extLst>
      <p:ext uri="{BB962C8B-B14F-4D97-AF65-F5344CB8AC3E}">
        <p14:creationId xmlns:p14="http://schemas.microsoft.com/office/powerpoint/2010/main" val="2722973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97F8016-C166-40F6-B376-D8DD6D8387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8901" y="109279"/>
            <a:ext cx="10682513" cy="5907365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4429E59-8128-4AF3-8028-5A59D4A401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@ravikanth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5E45EA0-84A0-464B-B1E1-079228B982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0111" t="57191" b="31506"/>
          <a:stretch/>
        </p:blipFill>
        <p:spPr>
          <a:xfrm>
            <a:off x="9901486" y="3488521"/>
            <a:ext cx="2119928" cy="65604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5204CE0-868C-4568-81EE-EE2F7EFBF220}"/>
              </a:ext>
            </a:extLst>
          </p:cNvPr>
          <p:cNvSpPr txBox="1"/>
          <p:nvPr/>
        </p:nvSpPr>
        <p:spPr>
          <a:xfrm>
            <a:off x="170586" y="160680"/>
            <a:ext cx="861774" cy="5804561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4400" dirty="0"/>
              <a:t>PowerShell Repository</a:t>
            </a:r>
            <a:endParaRPr lang="en-IN" sz="44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BDC16A-8B35-4A24-BAE1-ED8D924D292A}"/>
              </a:ext>
            </a:extLst>
          </p:cNvPr>
          <p:cNvSpPr/>
          <p:nvPr/>
        </p:nvSpPr>
        <p:spPr>
          <a:xfrm>
            <a:off x="1338901" y="6142419"/>
            <a:ext cx="26814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4"/>
              </a:rPr>
              <a:t>http://aka.ms/PSGitHubBI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09040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6706 0.00533 L -0.57735 0.04792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521" y="213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66038-DDA3-424D-B804-AB1260BC5DA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Community Avenues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51B0C0-6336-42D1-BCBE-E1B15F14ACB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How the community helps you learn?</a:t>
            </a:r>
          </a:p>
          <a:p>
            <a:r>
              <a:rPr lang="en-US" dirty="0"/>
              <a:t>How you can be a part of the community?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5143247-8EFD-4E53-832A-83B79774B917}"/>
              </a:ext>
            </a:extLst>
          </p:cNvPr>
          <p:cNvSpPr txBox="1"/>
          <p:nvPr/>
        </p:nvSpPr>
        <p:spPr>
          <a:xfrm>
            <a:off x="9216190" y="6304547"/>
            <a:ext cx="13819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@ravikanth</a:t>
            </a:r>
          </a:p>
        </p:txBody>
      </p:sp>
    </p:spTree>
    <p:extLst>
      <p:ext uri="{BB962C8B-B14F-4D97-AF65-F5344CB8AC3E}">
        <p14:creationId xmlns:p14="http://schemas.microsoft.com/office/powerpoint/2010/main" val="12962588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E0F8E6B-3198-4644-A484-C09C9AD71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Community Avenues - Books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5BF2A3-5478-4352-9C89-5EFF436441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@ravikanth</a:t>
            </a:r>
            <a:endParaRPr lang="en-US" dirty="0"/>
          </a:p>
        </p:txBody>
      </p:sp>
      <p:pic>
        <p:nvPicPr>
          <p:cNvPr id="4098" name="Picture 2" descr="Image result for powershell conference book">
            <a:extLst>
              <a:ext uri="{FF2B5EF4-FFF2-40B4-BE49-F238E27FC236}">
                <a16:creationId xmlns:a16="http://schemas.microsoft.com/office/drawing/2014/main" id="{9EE1D0EC-C1A7-4858-BA83-2D199E2261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0894" y="1094873"/>
            <a:ext cx="4412770" cy="5709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0641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76924-C434-4CEE-8CCA-D290C76556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0769"/>
          </a:xfrm>
        </p:spPr>
        <p:txBody>
          <a:bodyPr/>
          <a:lstStyle/>
          <a:p>
            <a:r>
              <a:rPr lang="en-US" dirty="0"/>
              <a:t>Community - Blogs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AF6943-3299-4081-A09F-B36A383AB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@ravikanth</a:t>
            </a:r>
          </a:p>
        </p:txBody>
      </p:sp>
      <p:pic>
        <p:nvPicPr>
          <p:cNvPr id="10" name="Picture 9" descr="A screenshot of text&#10;&#10;Description generated with very high confidence">
            <a:extLst>
              <a:ext uri="{FF2B5EF4-FFF2-40B4-BE49-F238E27FC236}">
                <a16:creationId xmlns:a16="http://schemas.microsoft.com/office/drawing/2014/main" id="{A6777B45-0F27-4B69-9858-118A458072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2123" y="2239613"/>
            <a:ext cx="5879365" cy="1079365"/>
          </a:xfrm>
          <a:prstGeom prst="rect">
            <a:avLst/>
          </a:prstGeom>
        </p:spPr>
      </p:pic>
      <p:pic>
        <p:nvPicPr>
          <p:cNvPr id="1028" name="Picture 4" descr=" Logo">
            <a:extLst>
              <a:ext uri="{FF2B5EF4-FFF2-40B4-BE49-F238E27FC236}">
                <a16:creationId xmlns:a16="http://schemas.microsoft.com/office/drawing/2014/main" id="{677BBE99-0ED6-4696-A23E-5F43A21971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1488" y="3888209"/>
            <a:ext cx="3147762" cy="831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owerShell.org">
            <a:extLst>
              <a:ext uri="{FF2B5EF4-FFF2-40B4-BE49-F238E27FC236}">
                <a16:creationId xmlns:a16="http://schemas.microsoft.com/office/drawing/2014/main" id="{DA2177FD-E31A-44A8-A01B-83BC812B82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2123" y="3608343"/>
            <a:ext cx="3486651" cy="1390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PowerShell">
            <a:extLst>
              <a:ext uri="{FF2B5EF4-FFF2-40B4-BE49-F238E27FC236}">
                <a16:creationId xmlns:a16="http://schemas.microsoft.com/office/drawing/2014/main" id="{70CE3D10-9E67-4B56-B797-FD19A3BABE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1913" y="2174306"/>
            <a:ext cx="1226912" cy="1226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1573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FC996E-1E63-4E06-9A1D-15E6AE8AF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Community – Conferences / User groups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6AEA14-5F71-465C-9564-F21A491073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@ravikanth</a:t>
            </a:r>
          </a:p>
        </p:txBody>
      </p:sp>
      <p:pic>
        <p:nvPicPr>
          <p:cNvPr id="2050" name="Picture 2" descr="Image result for psconf eu">
            <a:extLst>
              <a:ext uri="{FF2B5EF4-FFF2-40B4-BE49-F238E27FC236}">
                <a16:creationId xmlns:a16="http://schemas.microsoft.com/office/drawing/2014/main" id="{1101E44A-B115-4BFD-9D81-6DA4BD8AF9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000752"/>
            <a:ext cx="2601686" cy="2601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powershell summit">
            <a:extLst>
              <a:ext uri="{FF2B5EF4-FFF2-40B4-BE49-F238E27FC236}">
                <a16:creationId xmlns:a16="http://schemas.microsoft.com/office/drawing/2014/main" id="{A048F02D-05FB-4098-92A8-1C3406C39A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0605" y="2978550"/>
            <a:ext cx="6057900" cy="1247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Related image">
            <a:extLst>
              <a:ext uri="{FF2B5EF4-FFF2-40B4-BE49-F238E27FC236}">
                <a16:creationId xmlns:a16="http://schemas.microsoft.com/office/drawing/2014/main" id="{2B4FD653-677A-4722-9F54-0C5CB680DD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480" y="3714123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mage result for ps day UK">
            <a:extLst>
              <a:ext uri="{FF2B5EF4-FFF2-40B4-BE49-F238E27FC236}">
                <a16:creationId xmlns:a16="http://schemas.microsoft.com/office/drawing/2014/main" id="{1B885FB4-EC84-4525-8952-0EC4DDCB41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8431" y="1082395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Image result for psbug">
            <a:extLst>
              <a:ext uri="{FF2B5EF4-FFF2-40B4-BE49-F238E27FC236}">
                <a16:creationId xmlns:a16="http://schemas.microsoft.com/office/drawing/2014/main" id="{18A1C213-EA11-47A8-BBEC-085AF0D743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6788" y="3714123"/>
            <a:ext cx="2601686" cy="2601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3375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19F82-E7BA-4DBB-9361-A5A252C8F1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Community – Live Streaming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0EF9FB-7B64-4A6F-9A61-5691955E59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@ravikanth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FA3FD3-56A6-43B4-85D2-5396089692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622"/>
          <a:stretch/>
        </p:blipFill>
        <p:spPr>
          <a:xfrm>
            <a:off x="1839077" y="1068708"/>
            <a:ext cx="8375734" cy="53355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3E08FB0-35C5-4D92-B5AF-06431F0266EF}"/>
              </a:ext>
            </a:extLst>
          </p:cNvPr>
          <p:cNvSpPr txBox="1"/>
          <p:nvPr/>
        </p:nvSpPr>
        <p:spPr>
          <a:xfrm>
            <a:off x="5185612" y="4656221"/>
            <a:ext cx="51673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Segoe UI" panose="020B0502040204020203" pitchFamily="34" charset="0"/>
                <a:cs typeface="Segoe UI" panose="020B0502040204020203" pitchFamily="34" charset="0"/>
              </a:rPr>
              <a:t>@</a:t>
            </a:r>
            <a:r>
              <a:rPr lang="en-US" sz="32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PowerShellLive</a:t>
            </a:r>
            <a:endParaRPr lang="en-US" sz="3200" b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3200" b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3200" b="1" dirty="0">
                <a:latin typeface="Segoe UI" panose="020B0502040204020203" pitchFamily="34" charset="0"/>
                <a:cs typeface="Segoe UI" panose="020B0502040204020203" pitchFamily="34" charset="0"/>
              </a:rPr>
              <a:t>twitch.tv/</a:t>
            </a:r>
            <a:r>
              <a:rPr lang="en-US" sz="32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PowerShellLive</a:t>
            </a:r>
            <a:endParaRPr lang="en-US" sz="32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7" name="Picture 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9F313A45-A869-4DD8-808A-04A032514F1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456"/>
          <a:stretch/>
        </p:blipFill>
        <p:spPr>
          <a:xfrm>
            <a:off x="3628157" y="219063"/>
            <a:ext cx="4411578" cy="6290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856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3EE9CA-8291-4E9E-B264-2D3536FEB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Community - Forums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6C0BDA-BAC7-40EF-90DE-10D2D02967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@ravikanth</a:t>
            </a:r>
          </a:p>
        </p:txBody>
      </p:sp>
      <p:pic>
        <p:nvPicPr>
          <p:cNvPr id="3074" name="Picture 2" descr="Image result for stackoverflow">
            <a:extLst>
              <a:ext uri="{FF2B5EF4-FFF2-40B4-BE49-F238E27FC236}">
                <a16:creationId xmlns:a16="http://schemas.microsoft.com/office/drawing/2014/main" id="{D40AA14D-C7D2-45FB-B3E6-6A457B6E26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221468"/>
            <a:ext cx="4503821" cy="1762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PowerShell.org">
            <a:extLst>
              <a:ext uri="{FF2B5EF4-FFF2-40B4-BE49-F238E27FC236}">
                <a16:creationId xmlns:a16="http://schemas.microsoft.com/office/drawing/2014/main" id="{B08A0145-15B9-40EC-B94A-9A33C743B9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5110" y="3347084"/>
            <a:ext cx="3486651" cy="1390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PowerShell">
            <a:extLst>
              <a:ext uri="{FF2B5EF4-FFF2-40B4-BE49-F238E27FC236}">
                <a16:creationId xmlns:a16="http://schemas.microsoft.com/office/drawing/2014/main" id="{82A2B91A-AF5A-40BA-AF2F-06486012F9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6654" y="3347084"/>
            <a:ext cx="1226912" cy="1226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Image result for superuser stack exchange">
            <a:extLst>
              <a:ext uri="{FF2B5EF4-FFF2-40B4-BE49-F238E27FC236}">
                <a16:creationId xmlns:a16="http://schemas.microsoft.com/office/drawing/2014/main" id="{B3BBA62C-9EBE-4931-B456-CD692FAB0D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7179" y="1366813"/>
            <a:ext cx="1471545" cy="1471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1661C67-301C-4595-A867-AE468FA5C769}"/>
              </a:ext>
            </a:extLst>
          </p:cNvPr>
          <p:cNvSpPr txBox="1"/>
          <p:nvPr/>
        </p:nvSpPr>
        <p:spPr>
          <a:xfrm>
            <a:off x="1304525" y="4655912"/>
            <a:ext cx="38398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Idera</a:t>
            </a:r>
            <a:r>
              <a:rPr lang="en-US" sz="2800" b="1" dirty="0">
                <a:latin typeface="Segoe UI" panose="020B0502040204020203" pitchFamily="34" charset="0"/>
                <a:cs typeface="Segoe UI" panose="020B0502040204020203" pitchFamily="34" charset="0"/>
              </a:rPr>
              <a:t> PowerShell.com</a:t>
            </a:r>
          </a:p>
        </p:txBody>
      </p:sp>
    </p:spTree>
    <p:extLst>
      <p:ext uri="{BB962C8B-B14F-4D97-AF65-F5344CB8AC3E}">
        <p14:creationId xmlns:p14="http://schemas.microsoft.com/office/powerpoint/2010/main" val="3669871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E0F8E6B-3198-4644-A484-C09C9AD71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Community Open Source Modules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F78C52-77F8-4109-8CDE-7F92C6B398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4K+ modules in PowerShell Gallery</a:t>
            </a:r>
          </a:p>
          <a:p>
            <a:r>
              <a:rPr lang="en-US" dirty="0"/>
              <a:t>100s more may be in GitHub repositories!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5BF2A3-5478-4352-9C89-5EFF436441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@ravikanth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A0F14C5-0BD5-49DD-B6AF-BAF2FBD979E1}"/>
              </a:ext>
            </a:extLst>
          </p:cNvPr>
          <p:cNvSpPr txBox="1"/>
          <p:nvPr/>
        </p:nvSpPr>
        <p:spPr>
          <a:xfrm>
            <a:off x="571635" y="2198247"/>
            <a:ext cx="11048729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PESTER</a:t>
            </a:r>
            <a:r>
              <a:rPr lang="en-US" sz="4400" b="1" dirty="0">
                <a:latin typeface="Segoe UI" panose="020B0502040204020203" pitchFamily="34" charset="0"/>
                <a:cs typeface="Segoe UI" panose="020B0502040204020203" pitchFamily="34" charset="0"/>
              </a:rPr>
              <a:t>      </a:t>
            </a:r>
            <a:r>
              <a:rPr lang="en-US" sz="4400" b="1" dirty="0">
                <a:solidFill>
                  <a:srgbClr val="00B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DBATOOLS</a:t>
            </a:r>
            <a:r>
              <a:rPr lang="en-US" sz="4400" b="1" dirty="0">
                <a:latin typeface="Segoe UI" panose="020B0502040204020203" pitchFamily="34" charset="0"/>
                <a:cs typeface="Segoe UI" panose="020B0502040204020203" pitchFamily="34" charset="0"/>
              </a:rPr>
              <a:t>     </a:t>
            </a:r>
            <a:r>
              <a:rPr lang="en-US" sz="4400" b="1" dirty="0">
                <a:solidFill>
                  <a:srgbClr val="7030A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PSFRAMEWORK</a:t>
            </a:r>
            <a:r>
              <a:rPr lang="en-US" sz="4400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4400" b="1" dirty="0">
                <a:solidFill>
                  <a:srgbClr val="92D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PSHTML</a:t>
            </a:r>
            <a:r>
              <a:rPr lang="en-US" sz="4400" b="1" dirty="0">
                <a:latin typeface="Segoe UI" panose="020B0502040204020203" pitchFamily="34" charset="0"/>
                <a:cs typeface="Segoe UI" panose="020B0502040204020203" pitchFamily="34" charset="0"/>
              </a:rPr>
              <a:t>     </a:t>
            </a:r>
            <a:r>
              <a:rPr lang="en-US" sz="4400" b="1" dirty="0">
                <a:solidFill>
                  <a:srgbClr val="FFC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POLARIS</a:t>
            </a:r>
            <a:r>
              <a:rPr lang="en-US" sz="4400" b="1" dirty="0">
                <a:latin typeface="Segoe UI" panose="020B0502040204020203" pitchFamily="34" charset="0"/>
                <a:cs typeface="Segoe UI" panose="020B0502040204020203" pitchFamily="34" charset="0"/>
              </a:rPr>
              <a:t>     </a:t>
            </a:r>
            <a:r>
              <a:rPr lang="en-US" sz="4400" b="1" dirty="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AUTOMATEDLAB</a:t>
            </a:r>
            <a:r>
              <a:rPr lang="en-US" sz="4400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4400" b="1" dirty="0">
                <a:solidFill>
                  <a:schemeClr val="accent4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IMPORTEXCEL</a:t>
            </a:r>
            <a:r>
              <a:rPr lang="en-US" sz="4400" b="1" dirty="0">
                <a:latin typeface="Segoe UI" panose="020B0502040204020203" pitchFamily="34" charset="0"/>
                <a:cs typeface="Segoe UI" panose="020B0502040204020203" pitchFamily="34" charset="0"/>
              </a:rPr>
              <a:t>  </a:t>
            </a:r>
            <a:r>
              <a:rPr lang="en-US" sz="4400" b="1" dirty="0">
                <a:solidFill>
                  <a:srgbClr val="00B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POSHRSJOB</a:t>
            </a:r>
            <a:r>
              <a:rPr lang="en-US" sz="4400" b="1" dirty="0">
                <a:latin typeface="Segoe UI" panose="020B0502040204020203" pitchFamily="34" charset="0"/>
                <a:cs typeface="Segoe UI" panose="020B0502040204020203" pitchFamily="34" charset="0"/>
              </a:rPr>
              <a:t>     </a:t>
            </a:r>
            <a:r>
              <a:rPr lang="en-US" sz="4400" b="1" dirty="0">
                <a:solidFill>
                  <a:srgbClr val="00B0F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PSGRAPH</a:t>
            </a:r>
            <a:r>
              <a:rPr lang="en-US" sz="4400" b="1" dirty="0">
                <a:latin typeface="Segoe UI" panose="020B0502040204020203" pitchFamily="34" charset="0"/>
                <a:cs typeface="Segoe UI" panose="020B0502040204020203" pitchFamily="34" charset="0"/>
              </a:rPr>
              <a:t>     </a:t>
            </a:r>
            <a:r>
              <a:rPr lang="en-US" sz="44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DSCRESOURCEKIT</a:t>
            </a:r>
            <a:r>
              <a:rPr lang="en-US" sz="4400" b="1" dirty="0">
                <a:latin typeface="Segoe UI" panose="020B0502040204020203" pitchFamily="34" charset="0"/>
                <a:cs typeface="Segoe UI" panose="020B0502040204020203" pitchFamily="34" charset="0"/>
              </a:rPr>
              <a:t>     </a:t>
            </a:r>
            <a:r>
              <a:rPr lang="en-US" sz="4400" b="1" dirty="0">
                <a:solidFill>
                  <a:srgbClr val="7030A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PSSCRIPTANALYZER</a:t>
            </a:r>
            <a:r>
              <a:rPr lang="en-US" sz="4400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4400" b="1" dirty="0">
                <a:solidFill>
                  <a:srgbClr val="FFC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POSH-SSH</a:t>
            </a:r>
            <a:r>
              <a:rPr lang="en-US" sz="4400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4400" b="1" dirty="0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UNIVERSALDASHBOARD</a:t>
            </a:r>
            <a:r>
              <a:rPr lang="en-US" sz="4400" b="1" dirty="0">
                <a:latin typeface="Segoe UI" panose="020B0502040204020203" pitchFamily="34" charset="0"/>
                <a:cs typeface="Segoe UI" panose="020B0502040204020203" pitchFamily="34" charset="0"/>
              </a:rPr>
              <a:t>    </a:t>
            </a:r>
            <a:r>
              <a:rPr lang="en-US" sz="4400" b="1" dirty="0">
                <a:solidFill>
                  <a:schemeClr val="accent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POSHBOT</a:t>
            </a:r>
            <a:r>
              <a:rPr lang="en-US" sz="4400" b="1" dirty="0">
                <a:latin typeface="Segoe UI" panose="020B0502040204020203" pitchFamily="34" charset="0"/>
                <a:cs typeface="Segoe UI" panose="020B0502040204020203" pitchFamily="34" charset="0"/>
              </a:rPr>
              <a:t>     </a:t>
            </a:r>
            <a:r>
              <a:rPr lang="en-US" sz="4400" b="1" dirty="0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PSAKE</a:t>
            </a:r>
            <a:r>
              <a:rPr lang="en-US" sz="4400" b="1" dirty="0">
                <a:latin typeface="Segoe UI" panose="020B0502040204020203" pitchFamily="34" charset="0"/>
                <a:cs typeface="Segoe UI" panose="020B0502040204020203" pitchFamily="34" charset="0"/>
              </a:rPr>
              <a:t>    </a:t>
            </a:r>
            <a:r>
              <a:rPr lang="en-US" sz="4400" b="1" dirty="0">
                <a:solidFill>
                  <a:schemeClr val="accent6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PSDEPLOY</a:t>
            </a:r>
            <a:r>
              <a:rPr lang="en-US" sz="4400" b="1" dirty="0">
                <a:latin typeface="Segoe UI" panose="020B0502040204020203" pitchFamily="34" charset="0"/>
                <a:cs typeface="Segoe UI" panose="020B0502040204020203" pitchFamily="34" charset="0"/>
              </a:rPr>
              <a:t>    </a:t>
            </a:r>
            <a:r>
              <a:rPr lang="en-US" sz="4400" b="1" dirty="0">
                <a:solidFill>
                  <a:srgbClr val="FFC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INVOKEBUILD</a:t>
            </a:r>
          </a:p>
        </p:txBody>
      </p:sp>
    </p:spTree>
    <p:extLst>
      <p:ext uri="{BB962C8B-B14F-4D97-AF65-F5344CB8AC3E}">
        <p14:creationId xmlns:p14="http://schemas.microsoft.com/office/powerpoint/2010/main" val="195015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529659B8-2E15-4C31-9CDC-CF8448789C1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dirty="0" err="1"/>
              <a:t>PSKoans</a:t>
            </a:r>
            <a:r>
              <a:rPr lang="en-IN" dirty="0"/>
              <a:t> by Joel Sallow (@vexx32)</a:t>
            </a:r>
          </a:p>
          <a:p>
            <a:r>
              <a:rPr lang="en-IN" dirty="0">
                <a:hlinkClick r:id="rId2"/>
              </a:rPr>
              <a:t>https://github.com/vexx32/PSKoans</a:t>
            </a:r>
            <a:endParaRPr lang="en-I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722041-147B-453D-861B-9AB52E06B3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@ravikanth</a:t>
            </a:r>
          </a:p>
        </p:txBody>
      </p:sp>
    </p:spTree>
    <p:extLst>
      <p:ext uri="{BB962C8B-B14F-4D97-AF65-F5344CB8AC3E}">
        <p14:creationId xmlns:p14="http://schemas.microsoft.com/office/powerpoint/2010/main" val="5520708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48B536AA-2BC0-402F-B2B7-641974955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@ravikanth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AEB1DAC2-769A-41F5-8C60-11289C0F01B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D53313E3-67B5-47C0-A01C-52EBCED1B347}"/>
              </a:ext>
            </a:extLst>
          </p:cNvPr>
          <p:cNvSpPr txBox="1"/>
          <p:nvPr/>
        </p:nvSpPr>
        <p:spPr>
          <a:xfrm>
            <a:off x="5298621" y="1355272"/>
            <a:ext cx="2106386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5000" dirty="0">
                <a:solidFill>
                  <a:schemeClr val="bg1"/>
                </a:solidFill>
                <a:latin typeface="Stencil" panose="040409050D0802020404" pitchFamily="82" charset="0"/>
              </a:rPr>
              <a:t>5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3B55529-2D1C-4F62-A77C-DAEBD0A0D657}"/>
              </a:ext>
            </a:extLst>
          </p:cNvPr>
          <p:cNvSpPr txBox="1"/>
          <p:nvPr/>
        </p:nvSpPr>
        <p:spPr>
          <a:xfrm>
            <a:off x="1208314" y="5535386"/>
            <a:ext cx="997675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000" dirty="0">
                <a:solidFill>
                  <a:srgbClr val="FFC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Video </a:t>
            </a:r>
            <a:r>
              <a:rPr lang="de-DE" sz="3000" dirty="0" err="1">
                <a:solidFill>
                  <a:srgbClr val="FFC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operator</a:t>
            </a:r>
            <a:r>
              <a:rPr lang="de-DE" sz="3000" dirty="0">
                <a:solidFill>
                  <a:srgbClr val="FFC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de-DE" sz="3000" dirty="0" err="1">
                <a:solidFill>
                  <a:srgbClr val="FFC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did</a:t>
            </a:r>
            <a:r>
              <a:rPr lang="de-DE" sz="3000" dirty="0">
                <a:solidFill>
                  <a:srgbClr val="FFC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DE" sz="3000" dirty="0" err="1">
                <a:solidFill>
                  <a:srgbClr val="FFC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you</a:t>
            </a:r>
            <a:r>
              <a:rPr lang="de-DE" sz="3000" dirty="0">
                <a:solidFill>
                  <a:srgbClr val="FFC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DE" sz="3000" dirty="0" err="1">
                <a:solidFill>
                  <a:srgbClr val="FFC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start</a:t>
            </a:r>
            <a:r>
              <a:rPr lang="de-DE" sz="3000" dirty="0">
                <a:solidFill>
                  <a:srgbClr val="FFC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DE" sz="3000" dirty="0" err="1">
                <a:solidFill>
                  <a:srgbClr val="FFC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de-DE" sz="3000" dirty="0">
                <a:solidFill>
                  <a:srgbClr val="FFC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DE" sz="3000" dirty="0" err="1">
                <a:solidFill>
                  <a:srgbClr val="FFC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recording</a:t>
            </a:r>
            <a:r>
              <a:rPr lang="de-DE" sz="3000" dirty="0">
                <a:solidFill>
                  <a:srgbClr val="FFC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? </a:t>
            </a:r>
          </a:p>
        </p:txBody>
      </p:sp>
    </p:spTree>
    <p:extLst>
      <p:ext uri="{BB962C8B-B14F-4D97-AF65-F5344CB8AC3E}">
        <p14:creationId xmlns:p14="http://schemas.microsoft.com/office/powerpoint/2010/main" val="1595797570"/>
      </p:ext>
    </p:extLst>
  </p:cSld>
  <p:clrMapOvr>
    <a:masterClrMapping/>
  </p:clrMapOvr>
  <p:transition spd="slow" advTm="1000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529659B8-2E15-4C31-9CDC-CF8448789C1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/>
          </a:bodyPr>
          <a:lstStyle/>
          <a:p>
            <a:r>
              <a:rPr lang="en-IN" dirty="0" err="1"/>
              <a:t>ImportExcel</a:t>
            </a:r>
            <a:r>
              <a:rPr lang="en-IN" dirty="0"/>
              <a:t> by Doug Finke (@</a:t>
            </a:r>
            <a:r>
              <a:rPr lang="en-IN" dirty="0" err="1"/>
              <a:t>dfinke</a:t>
            </a:r>
            <a:r>
              <a:rPr lang="en-IN" dirty="0"/>
              <a:t>)</a:t>
            </a:r>
          </a:p>
          <a:p>
            <a:r>
              <a:rPr lang="en-US" dirty="0">
                <a:hlinkClick r:id="rId2"/>
              </a:rPr>
              <a:t>https://github.com/dfinke/ImportExcel</a:t>
            </a:r>
            <a:endParaRPr lang="en-I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722041-147B-453D-861B-9AB52E06B3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@ravikanth</a:t>
            </a:r>
          </a:p>
        </p:txBody>
      </p:sp>
    </p:spTree>
    <p:extLst>
      <p:ext uri="{BB962C8B-B14F-4D97-AF65-F5344CB8AC3E}">
        <p14:creationId xmlns:p14="http://schemas.microsoft.com/office/powerpoint/2010/main" val="35641145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529659B8-2E15-4C31-9CDC-CF8448789C1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IN" dirty="0"/>
              <a:t>Polaris by @</a:t>
            </a:r>
            <a:r>
              <a:rPr lang="en-IN" dirty="0" err="1"/>
              <a:t>PowerShellTeam</a:t>
            </a:r>
            <a:endParaRPr lang="en-IN" dirty="0"/>
          </a:p>
          <a:p>
            <a:r>
              <a:rPr lang="en-US" dirty="0">
                <a:hlinkClick r:id="rId2"/>
              </a:rPr>
              <a:t>https://github.com/PowerShell/Polaris</a:t>
            </a:r>
            <a:endParaRPr lang="en-IN" dirty="0"/>
          </a:p>
          <a:p>
            <a:endParaRPr lang="en-IN" dirty="0"/>
          </a:p>
          <a:p>
            <a:r>
              <a:rPr lang="en-IN" dirty="0"/>
              <a:t>PSHTML by Stéphane van Gulick (@</a:t>
            </a:r>
            <a:r>
              <a:rPr lang="en-IN" dirty="0" err="1"/>
              <a:t>Stephanevg</a:t>
            </a:r>
            <a:r>
              <a:rPr lang="en-IN" dirty="0"/>
              <a:t>)</a:t>
            </a:r>
          </a:p>
          <a:p>
            <a:r>
              <a:rPr lang="en-US" dirty="0">
                <a:hlinkClick r:id="rId3"/>
              </a:rPr>
              <a:t>https://github.com/Stephanevg/PSHTML</a:t>
            </a:r>
            <a:endParaRPr lang="en-IN" dirty="0"/>
          </a:p>
          <a:p>
            <a:endParaRPr lang="en-I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722041-147B-453D-861B-9AB52E06B3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@ravikanth</a:t>
            </a:r>
          </a:p>
        </p:txBody>
      </p:sp>
    </p:spTree>
    <p:extLst>
      <p:ext uri="{BB962C8B-B14F-4D97-AF65-F5344CB8AC3E}">
        <p14:creationId xmlns:p14="http://schemas.microsoft.com/office/powerpoint/2010/main" val="33516681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529659B8-2E15-4C31-9CDC-CF8448789C1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dirty="0" err="1"/>
              <a:t>PSGraph</a:t>
            </a:r>
            <a:r>
              <a:rPr lang="en-IN" dirty="0"/>
              <a:t> by Kevin Marquette</a:t>
            </a:r>
          </a:p>
          <a:p>
            <a:r>
              <a:rPr lang="en-US" dirty="0">
                <a:hlinkClick r:id="rId2"/>
              </a:rPr>
              <a:t>https://github.com/KevinMarquette/PSGraph</a:t>
            </a:r>
            <a:endParaRPr lang="en-I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722041-147B-453D-861B-9AB52E06B3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@ravikanth</a:t>
            </a:r>
          </a:p>
        </p:txBody>
      </p:sp>
    </p:spTree>
    <p:extLst>
      <p:ext uri="{BB962C8B-B14F-4D97-AF65-F5344CB8AC3E}">
        <p14:creationId xmlns:p14="http://schemas.microsoft.com/office/powerpoint/2010/main" val="23938705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529659B8-2E15-4C31-9CDC-CF8448789C1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/>
          </a:bodyPr>
          <a:lstStyle/>
          <a:p>
            <a:r>
              <a:rPr lang="en-IN" dirty="0"/>
              <a:t>UniversalDashboard by Adam Driscoll</a:t>
            </a:r>
          </a:p>
          <a:p>
            <a:r>
              <a:rPr lang="en-US" dirty="0">
                <a:hlinkClick r:id="rId2"/>
              </a:rPr>
              <a:t>https://github.com/ironmansoftware/universal-dashboard</a:t>
            </a:r>
            <a:endParaRPr lang="en-I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722041-147B-453D-861B-9AB52E06B3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@ravikanth</a:t>
            </a:r>
          </a:p>
        </p:txBody>
      </p:sp>
    </p:spTree>
    <p:extLst>
      <p:ext uri="{BB962C8B-B14F-4D97-AF65-F5344CB8AC3E}">
        <p14:creationId xmlns:p14="http://schemas.microsoft.com/office/powerpoint/2010/main" val="10909088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F80E84D7-A34A-4846-9E3C-684212FD008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Publish Your Own Module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6817FEB-A452-4CAF-B664-EFE8711C82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@ravikanth</a:t>
            </a:r>
          </a:p>
        </p:txBody>
      </p:sp>
    </p:spTree>
    <p:extLst>
      <p:ext uri="{BB962C8B-B14F-4D97-AF65-F5344CB8AC3E}">
        <p14:creationId xmlns:p14="http://schemas.microsoft.com/office/powerpoint/2010/main" val="9402726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6A321C-CDE0-4921-8983-28AA66B66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 Involved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2CD44D-4707-48AE-9908-6A4DA67BE2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PowerShell Community calls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>
                <a:hlinkClick r:id="rId2"/>
              </a:rPr>
              <a:t>https://devblogs.microsoft.com/powershell/regular-cadence-for-powershell-core-community-call/</a:t>
            </a:r>
            <a:endParaRPr lang="en-US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>
                <a:hlinkClick r:id="rId3"/>
              </a:rPr>
              <a:t>https://devblogs.microsoft.com/powershell/dsc-resource-kit-community-call/</a:t>
            </a: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PowerShell Slack: </a:t>
            </a:r>
            <a:r>
              <a:rPr lang="en-US" dirty="0">
                <a:hlinkClick r:id="rId4"/>
              </a:rPr>
              <a:t>http://slack.poshcode.org/</a:t>
            </a: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PowerShell Reddit: </a:t>
            </a:r>
            <a:r>
              <a:rPr lang="en-US" dirty="0">
                <a:hlinkClick r:id="rId5"/>
              </a:rPr>
              <a:t>http://www.reddit.com/r/powershell</a:t>
            </a: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Twitter: </a:t>
            </a:r>
            <a:r>
              <a:rPr lang="en-US" dirty="0">
                <a:hlinkClick r:id="rId6"/>
              </a:rPr>
              <a:t>https://twitter.com/search?q=%23PowerShell&amp;src=hash</a:t>
            </a: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GitHub: </a:t>
            </a:r>
            <a:r>
              <a:rPr lang="en-US" dirty="0">
                <a:hlinkClick r:id="rId7"/>
              </a:rPr>
              <a:t>https://github.com/powershell</a:t>
            </a:r>
            <a:r>
              <a:rPr lang="en-US" dirty="0"/>
              <a:t>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3BB845-14E8-4682-9D26-9A0A4D0B43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@ravikanth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0451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48907FC-977C-49FA-A404-BF456CB9B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@ravikanth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1C079C-8B9C-4E44-A42D-A55A4F72EBD3}"/>
              </a:ext>
            </a:extLst>
          </p:cNvPr>
          <p:cNvSpPr txBox="1"/>
          <p:nvPr/>
        </p:nvSpPr>
        <p:spPr>
          <a:xfrm flipH="1">
            <a:off x="0" y="2705725"/>
            <a:ext cx="12192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latin typeface="Segoe UI" panose="020B0502040204020203" pitchFamily="34" charset="0"/>
                <a:cs typeface="Segoe UI" panose="020B0502040204020203" pitchFamily="34" charset="0"/>
              </a:rPr>
              <a:t>PowerShell is really about you – the community!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FECB98-0230-4CD0-B5B7-2BE720D7E2F8}"/>
              </a:ext>
            </a:extLst>
          </p:cNvPr>
          <p:cNvSpPr txBox="1"/>
          <p:nvPr/>
        </p:nvSpPr>
        <p:spPr>
          <a:xfrm flipH="1">
            <a:off x="0" y="2705725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latin typeface="Segoe UI" panose="020B0502040204020203" pitchFamily="34" charset="0"/>
                <a:cs typeface="Segoe UI" panose="020B0502040204020203" pitchFamily="34" charset="0"/>
              </a:rPr>
              <a:t>And, </a:t>
            </a:r>
            <a:r>
              <a:rPr lang="en-US" sz="4400" b="1" dirty="0">
                <a:solidFill>
                  <a:srgbClr val="00B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YOU</a:t>
            </a:r>
            <a:r>
              <a:rPr lang="en-US" sz="4400" b="1" dirty="0">
                <a:latin typeface="Segoe UI" panose="020B0502040204020203" pitchFamily="34" charset="0"/>
                <a:cs typeface="Segoe UI" panose="020B0502040204020203" pitchFamily="34" charset="0"/>
              </a:rPr>
              <a:t> have never been more important!</a:t>
            </a:r>
          </a:p>
        </p:txBody>
      </p:sp>
    </p:spTree>
    <p:extLst>
      <p:ext uri="{BB962C8B-B14F-4D97-AF65-F5344CB8AC3E}">
        <p14:creationId xmlns:p14="http://schemas.microsoft.com/office/powerpoint/2010/main" val="254277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08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044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DBD17C6F-7B92-4C22-BB94-3244A56AD0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@ravikanth</a:t>
            </a:r>
          </a:p>
        </p:txBody>
      </p:sp>
    </p:spTree>
    <p:extLst>
      <p:ext uri="{BB962C8B-B14F-4D97-AF65-F5344CB8AC3E}">
        <p14:creationId xmlns:p14="http://schemas.microsoft.com/office/powerpoint/2010/main" val="34344340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381BC3A-80BB-467B-B23B-5C7AFBEF92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@ravikanth</a:t>
            </a:r>
          </a:p>
        </p:txBody>
      </p:sp>
    </p:spTree>
    <p:extLst>
      <p:ext uri="{BB962C8B-B14F-4D97-AF65-F5344CB8AC3E}">
        <p14:creationId xmlns:p14="http://schemas.microsoft.com/office/powerpoint/2010/main" val="3132762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605F39C-4AA0-4044-BDA5-15C6FA7A6E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a</a:t>
            </a:r>
            <a:r>
              <a:rPr lang="en-US" dirty="0"/>
              <a:t>bout</a:t>
            </a:r>
            <a:r>
              <a:rPr lang="sr-Latn-RS" dirty="0"/>
              <a:t>_Speaker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4F3289-CF28-4B5F-A303-11730BFBF1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Distinguished Member Technical Staff at Dell EMC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Multi-year Microsoft MVP (PowerShell)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Published Author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Founder and Editor of PowerShell Magazine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github.com/</a:t>
            </a:r>
            <a:r>
              <a:rPr lang="en-US" dirty="0" err="1"/>
              <a:t>rchaganti</a:t>
            </a: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linkedin.com/in/</a:t>
            </a:r>
            <a:r>
              <a:rPr lang="en-US" dirty="0" err="1"/>
              <a:t>rchaganti</a:t>
            </a:r>
            <a:r>
              <a:rPr lang="en-US" dirty="0"/>
              <a:t>/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7E7801-A04A-4494-8FB6-E872AAE1B3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@ravikanth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09389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48B536AA-2BC0-402F-B2B7-641974955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@ravikanth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AEB1DAC2-769A-41F5-8C60-11289C0F01B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D53313E3-67B5-47C0-A01C-52EBCED1B347}"/>
              </a:ext>
            </a:extLst>
          </p:cNvPr>
          <p:cNvSpPr txBox="1"/>
          <p:nvPr/>
        </p:nvSpPr>
        <p:spPr>
          <a:xfrm>
            <a:off x="5298621" y="1355272"/>
            <a:ext cx="2106386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5000" dirty="0">
                <a:solidFill>
                  <a:schemeClr val="bg1"/>
                </a:solidFill>
                <a:latin typeface="Stencil" panose="040409050D0802020404" pitchFamily="82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70524332"/>
      </p:ext>
    </p:extLst>
  </p:cSld>
  <p:clrMapOvr>
    <a:masterClrMapping/>
  </p:clrMapOvr>
  <p:transition spd="slow" advTm="1000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48B536AA-2BC0-402F-B2B7-641974955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@ravikanth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AEB1DAC2-769A-41F5-8C60-11289C0F01B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D53313E3-67B5-47C0-A01C-52EBCED1B347}"/>
              </a:ext>
            </a:extLst>
          </p:cNvPr>
          <p:cNvSpPr txBox="1"/>
          <p:nvPr/>
        </p:nvSpPr>
        <p:spPr>
          <a:xfrm>
            <a:off x="5298621" y="1355272"/>
            <a:ext cx="2106386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5000" dirty="0">
                <a:solidFill>
                  <a:schemeClr val="bg1"/>
                </a:solidFill>
                <a:latin typeface="Stencil" panose="040409050D0802020404" pitchFamily="82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4029735255"/>
      </p:ext>
    </p:extLst>
  </p:cSld>
  <p:clrMapOvr>
    <a:masterClrMapping/>
  </p:clrMapOvr>
  <p:transition spd="slow" advTm="1000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48B536AA-2BC0-402F-B2B7-641974955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@ravikanth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AEB1DAC2-769A-41F5-8C60-11289C0F01B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D53313E3-67B5-47C0-A01C-52EBCED1B347}"/>
              </a:ext>
            </a:extLst>
          </p:cNvPr>
          <p:cNvSpPr txBox="1"/>
          <p:nvPr/>
        </p:nvSpPr>
        <p:spPr>
          <a:xfrm>
            <a:off x="5298621" y="1355272"/>
            <a:ext cx="2106386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5000" dirty="0">
                <a:solidFill>
                  <a:schemeClr val="bg1"/>
                </a:solidFill>
                <a:latin typeface="Stencil" panose="040409050D0802020404" pitchFamily="82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875712801"/>
      </p:ext>
    </p:extLst>
  </p:cSld>
  <p:clrMapOvr>
    <a:masterClrMapping/>
  </p:clrMapOvr>
  <p:transition spd="slow" advTm="1000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48B536AA-2BC0-402F-B2B7-641974955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@ravikanth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AEB1DAC2-769A-41F5-8C60-11289C0F01B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D53313E3-67B5-47C0-A01C-52EBCED1B347}"/>
              </a:ext>
            </a:extLst>
          </p:cNvPr>
          <p:cNvSpPr txBox="1"/>
          <p:nvPr/>
        </p:nvSpPr>
        <p:spPr>
          <a:xfrm>
            <a:off x="5298621" y="1355272"/>
            <a:ext cx="2106386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5000" dirty="0">
                <a:solidFill>
                  <a:schemeClr val="bg1"/>
                </a:solidFill>
                <a:latin typeface="Stencil" panose="040409050D0802020404" pitchFamily="82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105615110"/>
      </p:ext>
    </p:extLst>
  </p:cSld>
  <p:clrMapOvr>
    <a:masterClrMapping/>
  </p:clrMapOvr>
  <p:transition spd="slow" advTm="1000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FDF63C0-7899-484C-A4D0-4E094D7D851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We trust in the community!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DA3D2870-C39A-437F-AE7C-28D23BA6E53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Ravikanth Chaganti</a:t>
            </a:r>
          </a:p>
        </p:txBody>
      </p:sp>
    </p:spTree>
    <p:extLst>
      <p:ext uri="{BB962C8B-B14F-4D97-AF65-F5344CB8AC3E}">
        <p14:creationId xmlns:p14="http://schemas.microsoft.com/office/powerpoint/2010/main" val="2052133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2B264-7F00-4B7E-B4EA-D66613C6A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this session 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BB3FAE-4AC4-42F7-8B03-FF24F6DCA9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Learn about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	Different avenues to learn or be a part of PowerShell    	community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	My favorite and most used PowerShell modules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329B50-AC56-4C92-AB48-D4BD890802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@ravikanth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69458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E908A3-55CA-402F-9149-9B7DB55D7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PowerShell and the Community!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038DF9-56E1-477C-9572-832F65F52F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26CF28-6CB5-4D06-8FE9-36C3C370FF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@ravikanth</a:t>
            </a:r>
          </a:p>
        </p:txBody>
      </p:sp>
    </p:spTree>
    <p:extLst>
      <p:ext uri="{BB962C8B-B14F-4D97-AF65-F5344CB8AC3E}">
        <p14:creationId xmlns:p14="http://schemas.microsoft.com/office/powerpoint/2010/main" val="19739427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BCCD5D75-B174-4622-AE92-892BE0E0887C}" vid="{98BD6D6E-F95A-41EE-AC20-08AF048B1503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BCCD5D75-B174-4622-AE92-892BE0E0887C}" vid="{AE8BEA1D-CCF4-48A5-AC7F-4DEF24E89AC8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PSConfEU_2019_16x9_Template_v03</Template>
  <TotalTime>514</TotalTime>
  <Words>433</Words>
  <Application>Microsoft Office PowerPoint</Application>
  <PresentationFormat>Widescreen</PresentationFormat>
  <Paragraphs>105</Paragraphs>
  <Slides>29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29</vt:i4>
      </vt:variant>
    </vt:vector>
  </HeadingPairs>
  <TitlesOfParts>
    <vt:vector size="38" baseType="lpstr">
      <vt:lpstr>Alfarn</vt:lpstr>
      <vt:lpstr>Consolas</vt:lpstr>
      <vt:lpstr>CarlMarx</vt:lpstr>
      <vt:lpstr>Stencil</vt:lpstr>
      <vt:lpstr>Arial</vt:lpstr>
      <vt:lpstr>Calibri</vt:lpstr>
      <vt:lpstr>Segoe UI</vt:lpstr>
      <vt:lpstr>Office</vt:lpstr>
      <vt:lpstr>Custom Design</vt:lpstr>
      <vt:lpstr>We trust in the Community!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We trust in the community!</vt:lpstr>
      <vt:lpstr>In this session …</vt:lpstr>
      <vt:lpstr>PowerShell and the Community!</vt:lpstr>
      <vt:lpstr>PowerPoint Presentation</vt:lpstr>
      <vt:lpstr>PowerPoint Presentation</vt:lpstr>
      <vt:lpstr>Community Avenues</vt:lpstr>
      <vt:lpstr>Community Avenues - Books</vt:lpstr>
      <vt:lpstr>Community - Blogs</vt:lpstr>
      <vt:lpstr>Community – Conferences / User groups</vt:lpstr>
      <vt:lpstr>Community – Live Streaming</vt:lpstr>
      <vt:lpstr>Community - Forums</vt:lpstr>
      <vt:lpstr>Community Open Source Modules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Get Involved</vt:lpstr>
      <vt:lpstr>PowerPoint Presentation</vt:lpstr>
      <vt:lpstr>PowerPoint Presentation</vt:lpstr>
      <vt:lpstr>PowerPoint Presentation</vt:lpstr>
      <vt:lpstr>about_Speaker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Session Title</dc:title>
  <dc:creator>Tobias Weltner</dc:creator>
  <cp:lastModifiedBy>Chaganti, Ravikanth</cp:lastModifiedBy>
  <cp:revision>133</cp:revision>
  <dcterms:created xsi:type="dcterms:W3CDTF">2019-04-18T11:57:57Z</dcterms:created>
  <dcterms:modified xsi:type="dcterms:W3CDTF">2019-06-05T08:31:59Z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7cb76b2-10b8-4fe1-93d4-2202842406cd_Enabled">
    <vt:lpwstr>True</vt:lpwstr>
  </property>
  <property fmtid="{D5CDD505-2E9C-101B-9397-08002B2CF9AE}" pid="3" name="MSIP_Label_17cb76b2-10b8-4fe1-93d4-2202842406cd_SiteId">
    <vt:lpwstr>945c199a-83a2-4e80-9f8c-5a91be5752dd</vt:lpwstr>
  </property>
  <property fmtid="{D5CDD505-2E9C-101B-9397-08002B2CF9AE}" pid="4" name="MSIP_Label_17cb76b2-10b8-4fe1-93d4-2202842406cd_Owner">
    <vt:lpwstr>Ravikanth_Chaganti@Dell.com</vt:lpwstr>
  </property>
  <property fmtid="{D5CDD505-2E9C-101B-9397-08002B2CF9AE}" pid="5" name="MSIP_Label_17cb76b2-10b8-4fe1-93d4-2202842406cd_SetDate">
    <vt:lpwstr>2019-06-02T04:53:48.7587145Z</vt:lpwstr>
  </property>
  <property fmtid="{D5CDD505-2E9C-101B-9397-08002B2CF9AE}" pid="6" name="MSIP_Label_17cb76b2-10b8-4fe1-93d4-2202842406cd_Name">
    <vt:lpwstr>External Public</vt:lpwstr>
  </property>
  <property fmtid="{D5CDD505-2E9C-101B-9397-08002B2CF9AE}" pid="7" name="MSIP_Label_17cb76b2-10b8-4fe1-93d4-2202842406cd_Application">
    <vt:lpwstr>Microsoft Azure Information Protection</vt:lpwstr>
  </property>
  <property fmtid="{D5CDD505-2E9C-101B-9397-08002B2CF9AE}" pid="8" name="MSIP_Label_17cb76b2-10b8-4fe1-93d4-2202842406cd_Extended_MSFT_Method">
    <vt:lpwstr>Manual</vt:lpwstr>
  </property>
  <property fmtid="{D5CDD505-2E9C-101B-9397-08002B2CF9AE}" pid="9" name="aiplabel">
    <vt:lpwstr>External Public</vt:lpwstr>
  </property>
</Properties>
</file>